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86" r:id="rId2"/>
    <p:sldId id="300" r:id="rId3"/>
    <p:sldId id="299" r:id="rId4"/>
    <p:sldId id="297" r:id="rId5"/>
    <p:sldId id="294" r:id="rId6"/>
    <p:sldId id="290" r:id="rId7"/>
    <p:sldId id="289" r:id="rId8"/>
    <p:sldId id="291" r:id="rId9"/>
    <p:sldId id="292" r:id="rId10"/>
    <p:sldId id="293" r:id="rId11"/>
    <p:sldId id="295" r:id="rId12"/>
    <p:sldId id="29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82"/>
    <p:restoredTop sz="94456"/>
  </p:normalViewPr>
  <p:slideViewPr>
    <p:cSldViewPr snapToGrid="0" snapToObjects="1">
      <p:cViewPr varScale="1">
        <p:scale>
          <a:sx n="67" d="100"/>
          <a:sy n="67" d="100"/>
        </p:scale>
        <p:origin x="78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C53C7-6853-4250-9381-73E7DCAC5621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05168E-6CC1-47B2-9A87-9C63F9647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769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7DEF16-D7AC-47A5-BAAD-05303E211C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4922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7DEF16-D7AC-47A5-BAAD-05303E211C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0616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7DEF16-D7AC-47A5-BAAD-05303E211C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8167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7DEF16-D7AC-47A5-BAAD-05303E211C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7317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7DEF16-D7AC-47A5-BAAD-05303E211C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9330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7DEF16-D7AC-47A5-BAAD-05303E211C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6440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7DEF16-D7AC-47A5-BAAD-05303E211C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6850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7DEF16-D7AC-47A5-BAAD-05303E211C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4912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7DEF16-D7AC-47A5-BAAD-05303E211C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6050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7DEF16-D7AC-47A5-BAAD-05303E211C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7738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7DEF16-D7AC-47A5-BAAD-05303E211C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3954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7DEF16-D7AC-47A5-BAAD-05303E211C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1044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68400" y="5655597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0403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68400" y="6356352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rgbClr val="40403F"/>
                </a:solidFill>
              </a:defRPr>
            </a:lvl1pPr>
          </a:lstStyle>
          <a:p>
            <a:r>
              <a:rPr lang="en-US" dirty="0"/>
              <a:t>[DRAFT]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61898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1168401" y="2457450"/>
            <a:ext cx="9929905" cy="1428751"/>
          </a:xfrm>
        </p:spPr>
        <p:txBody>
          <a:bodyPr anchor="t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[Draft] Presentation title [Firm cover 1]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168401" y="3886200"/>
            <a:ext cx="9929905" cy="1196788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rgbClr val="71A1D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950" y="5529190"/>
            <a:ext cx="1631951" cy="79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93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61898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68400" y="5655597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0403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68400" y="6356352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40403F"/>
                </a:solidFill>
              </a:defRPr>
            </a:lvl1pPr>
          </a:lstStyle>
          <a:p>
            <a:r>
              <a:rPr lang="en-US" dirty="0"/>
              <a:t>[DRAFT] 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1168401" y="2457450"/>
            <a:ext cx="9929905" cy="1428751"/>
          </a:xfrm>
        </p:spPr>
        <p:txBody>
          <a:bodyPr anchor="t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[Draft] Presentation title</a:t>
            </a:r>
            <a:br>
              <a:rPr lang="en-US" dirty="0"/>
            </a:br>
            <a:r>
              <a:rPr lang="en-US" dirty="0"/>
              <a:t>[Intellectual Property cover]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168401" y="3886200"/>
            <a:ext cx="9929905" cy="1196788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rgbClr val="71A1D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950" y="5529190"/>
            <a:ext cx="1631951" cy="79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723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61898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68400" y="5655597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0403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68400" y="6356352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40403F"/>
                </a:solidFill>
              </a:defRPr>
            </a:lvl1pPr>
          </a:lstStyle>
          <a:p>
            <a:r>
              <a:rPr lang="en-US" dirty="0"/>
              <a:t>[DRAFT] 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1168401" y="2457450"/>
            <a:ext cx="9929905" cy="1428751"/>
          </a:xfrm>
        </p:spPr>
        <p:txBody>
          <a:bodyPr anchor="t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[Draft] Presentation title</a:t>
            </a:r>
            <a:br>
              <a:rPr lang="en-US" dirty="0"/>
            </a:br>
            <a:r>
              <a:rPr lang="en-US" dirty="0"/>
              <a:t>[International Arbitration &amp; Trade cover]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168401" y="3886200"/>
            <a:ext cx="9929905" cy="1196788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rgbClr val="71A1D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950" y="5529190"/>
            <a:ext cx="1631951" cy="79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927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61898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68400" y="5655597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0403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68400" y="6356352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40403F"/>
                </a:solidFill>
              </a:defRPr>
            </a:lvl1pPr>
          </a:lstStyle>
          <a:p>
            <a:r>
              <a:rPr lang="en-US" dirty="0"/>
              <a:t>[DRAFT] 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1168401" y="2457450"/>
            <a:ext cx="9929905" cy="1428751"/>
          </a:xfrm>
        </p:spPr>
        <p:txBody>
          <a:bodyPr anchor="t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[Draft] Presentation title</a:t>
            </a:r>
            <a:br>
              <a:rPr lang="en-US" dirty="0"/>
            </a:br>
            <a:r>
              <a:rPr lang="en-US" dirty="0"/>
              <a:t>[Labor &amp; Employment cover]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168401" y="3886200"/>
            <a:ext cx="9929905" cy="1196788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rgbClr val="71A1D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950" y="5529190"/>
            <a:ext cx="1631951" cy="79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604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61898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68400" y="5655597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0403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68400" y="6356352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40403F"/>
                </a:solidFill>
              </a:defRPr>
            </a:lvl1pPr>
          </a:lstStyle>
          <a:p>
            <a:r>
              <a:rPr lang="en-US" dirty="0"/>
              <a:t>[DRAFT] 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1168401" y="2457450"/>
            <a:ext cx="9929905" cy="1428751"/>
          </a:xfrm>
        </p:spPr>
        <p:txBody>
          <a:bodyPr anchor="t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[Draft] Presentation title</a:t>
            </a:r>
            <a:br>
              <a:rPr lang="en-US" dirty="0"/>
            </a:br>
            <a:r>
              <a:rPr lang="en-US" dirty="0"/>
              <a:t>[Life Sciences cover]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168401" y="3886200"/>
            <a:ext cx="9929905" cy="1196788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rgbClr val="71A1D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950" y="5529190"/>
            <a:ext cx="1631951" cy="79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009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61898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68400" y="5655597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0403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68400" y="6356352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40403F"/>
                </a:solidFill>
              </a:defRPr>
            </a:lvl1pPr>
          </a:lstStyle>
          <a:p>
            <a:r>
              <a:rPr lang="en-US" dirty="0"/>
              <a:t>[DRAFT] 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1168401" y="2457450"/>
            <a:ext cx="9929905" cy="1428751"/>
          </a:xfrm>
        </p:spPr>
        <p:txBody>
          <a:bodyPr anchor="t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[Draft] Presentation title</a:t>
            </a:r>
            <a:br>
              <a:rPr lang="en-US" dirty="0"/>
            </a:br>
            <a:r>
              <a:rPr lang="en-US" dirty="0"/>
              <a:t>[Public Policy &amp; Regulatory Economics cover] 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168401" y="3886200"/>
            <a:ext cx="9929905" cy="1196788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rgbClr val="71A1D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950" y="5529190"/>
            <a:ext cx="1631951" cy="79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2646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61898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68400" y="5655597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0403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68400" y="6356352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40403F"/>
                </a:solidFill>
              </a:defRPr>
            </a:lvl1pPr>
          </a:lstStyle>
          <a:p>
            <a:r>
              <a:rPr lang="en-US" dirty="0"/>
              <a:t>[DRAFT] 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1168401" y="2457450"/>
            <a:ext cx="9929905" cy="1428751"/>
          </a:xfrm>
        </p:spPr>
        <p:txBody>
          <a:bodyPr anchor="t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[Draft] Presentation title</a:t>
            </a:r>
            <a:br>
              <a:rPr lang="en-US" dirty="0"/>
            </a:br>
            <a:r>
              <a:rPr lang="en-US" dirty="0"/>
              <a:t>[Transfer Pricing &amp; Tax cover]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168401" y="3886200"/>
            <a:ext cx="9929905" cy="1196788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rgbClr val="71A1D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950" y="5529190"/>
            <a:ext cx="1631951" cy="79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890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0554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6529"/>
            <a:ext cx="10515600" cy="456043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>
          <a:xfrm>
            <a:off x="857622" y="6322828"/>
            <a:ext cx="1883996" cy="118428"/>
          </a:xfrm>
        </p:spPr>
        <p:txBody>
          <a:bodyPr/>
          <a:lstStyle>
            <a:lvl1pPr algn="l">
              <a:defRPr>
                <a:solidFill>
                  <a:srgbClr val="40403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829960" y="6334920"/>
            <a:ext cx="541019" cy="118428"/>
          </a:xfrm>
        </p:spPr>
        <p:txBody>
          <a:bodyPr/>
          <a:lstStyle>
            <a:lvl1pPr>
              <a:defRPr>
                <a:solidFill>
                  <a:srgbClr val="40403F"/>
                </a:solidFill>
              </a:defRPr>
            </a:lvl1pPr>
          </a:lstStyle>
          <a:p>
            <a:fld id="{90145546-9A82-EF42-97DE-BF71F7DE9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2490503" y="6330318"/>
            <a:ext cx="7209776" cy="118428"/>
          </a:xfrm>
          <a:prstGeom prst="rect">
            <a:avLst/>
          </a:prstGeom>
        </p:spPr>
        <p:txBody>
          <a:bodyPr/>
          <a:lstStyle>
            <a:lvl1pPr algn="ctr">
              <a:defRPr sz="900">
                <a:solidFill>
                  <a:srgbClr val="4040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[DRAFT] </a:t>
            </a:r>
          </a:p>
        </p:txBody>
      </p:sp>
    </p:spTree>
    <p:extLst>
      <p:ext uri="{BB962C8B-B14F-4D97-AF65-F5344CB8AC3E}">
        <p14:creationId xmlns:p14="http://schemas.microsoft.com/office/powerpoint/2010/main" val="2014424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1" y="735521"/>
            <a:ext cx="10515600" cy="240078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aseline="0"/>
            </a:lvl1pPr>
          </a:lstStyle>
          <a:p>
            <a:r>
              <a:rPr lang="en-US" dirty="0"/>
              <a:t>Section breaker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3384135"/>
            <a:ext cx="10515600" cy="172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rgbClr val="40403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>
          <a:xfrm>
            <a:off x="857622" y="6322828"/>
            <a:ext cx="1883996" cy="118428"/>
          </a:xfrm>
        </p:spPr>
        <p:txBody>
          <a:bodyPr/>
          <a:lstStyle>
            <a:lvl1pPr algn="l">
              <a:defRPr>
                <a:solidFill>
                  <a:srgbClr val="40403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829960" y="6334920"/>
            <a:ext cx="541019" cy="118428"/>
          </a:xfrm>
        </p:spPr>
        <p:txBody>
          <a:bodyPr/>
          <a:lstStyle>
            <a:lvl1pPr>
              <a:defRPr>
                <a:solidFill>
                  <a:srgbClr val="40403F"/>
                </a:solidFill>
              </a:defRPr>
            </a:lvl1pPr>
          </a:lstStyle>
          <a:p>
            <a:fld id="{90145546-9A82-EF42-97DE-BF71F7DE9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2490503" y="6330318"/>
            <a:ext cx="7209776" cy="118428"/>
          </a:xfrm>
          <a:prstGeom prst="rect">
            <a:avLst/>
          </a:prstGeom>
        </p:spPr>
        <p:txBody>
          <a:bodyPr/>
          <a:lstStyle>
            <a:lvl1pPr algn="ctr">
              <a:defRPr sz="900">
                <a:solidFill>
                  <a:srgbClr val="4040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[DRAFT] </a:t>
            </a:r>
          </a:p>
        </p:txBody>
      </p:sp>
    </p:spTree>
    <p:extLst>
      <p:ext uri="{BB962C8B-B14F-4D97-AF65-F5344CB8AC3E}">
        <p14:creationId xmlns:p14="http://schemas.microsoft.com/office/powerpoint/2010/main" val="32271093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99014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8627"/>
            <a:ext cx="5181600" cy="4668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8627"/>
            <a:ext cx="5181600" cy="4668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>
          <a:xfrm>
            <a:off x="857622" y="6322828"/>
            <a:ext cx="1883996" cy="118428"/>
          </a:xfrm>
        </p:spPr>
        <p:txBody>
          <a:bodyPr/>
          <a:lstStyle>
            <a:lvl1pPr algn="l">
              <a:defRPr>
                <a:solidFill>
                  <a:srgbClr val="40403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829960" y="6334920"/>
            <a:ext cx="541019" cy="118428"/>
          </a:xfrm>
        </p:spPr>
        <p:txBody>
          <a:bodyPr/>
          <a:lstStyle>
            <a:lvl1pPr>
              <a:defRPr>
                <a:solidFill>
                  <a:srgbClr val="40403F"/>
                </a:solidFill>
              </a:defRPr>
            </a:lvl1pPr>
          </a:lstStyle>
          <a:p>
            <a:fld id="{90145546-9A82-EF42-97DE-BF71F7DE9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2490503" y="6330318"/>
            <a:ext cx="7209776" cy="118428"/>
          </a:xfrm>
          <a:prstGeom prst="rect">
            <a:avLst/>
          </a:prstGeom>
        </p:spPr>
        <p:txBody>
          <a:bodyPr/>
          <a:lstStyle>
            <a:lvl1pPr algn="ctr">
              <a:defRPr sz="900">
                <a:solidFill>
                  <a:srgbClr val="4040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[DRAFT] </a:t>
            </a:r>
          </a:p>
        </p:txBody>
      </p:sp>
    </p:spTree>
    <p:extLst>
      <p:ext uri="{BB962C8B-B14F-4D97-AF65-F5344CB8AC3E}">
        <p14:creationId xmlns:p14="http://schemas.microsoft.com/office/powerpoint/2010/main" val="15295962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90850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534887"/>
            <a:ext cx="5157787" cy="97018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534887"/>
            <a:ext cx="5183188" cy="97018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6"/>
          <p:cNvSpPr>
            <a:spLocks noGrp="1"/>
          </p:cNvSpPr>
          <p:nvPr>
            <p:ph type="dt" sz="half" idx="10"/>
          </p:nvPr>
        </p:nvSpPr>
        <p:spPr>
          <a:xfrm>
            <a:off x="857622" y="6322828"/>
            <a:ext cx="1883996" cy="118428"/>
          </a:xfrm>
        </p:spPr>
        <p:txBody>
          <a:bodyPr/>
          <a:lstStyle>
            <a:lvl1pPr algn="l">
              <a:defRPr>
                <a:solidFill>
                  <a:srgbClr val="40403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829960" y="6334920"/>
            <a:ext cx="541019" cy="118428"/>
          </a:xfrm>
        </p:spPr>
        <p:txBody>
          <a:bodyPr/>
          <a:lstStyle>
            <a:lvl1pPr>
              <a:defRPr>
                <a:solidFill>
                  <a:srgbClr val="40403F"/>
                </a:solidFill>
              </a:defRPr>
            </a:lvl1pPr>
          </a:lstStyle>
          <a:p>
            <a:fld id="{90145546-9A82-EF42-97DE-BF71F7DE9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7"/>
          <p:cNvSpPr>
            <a:spLocks noGrp="1"/>
          </p:cNvSpPr>
          <p:nvPr>
            <p:ph type="ftr" sz="quarter" idx="13"/>
          </p:nvPr>
        </p:nvSpPr>
        <p:spPr>
          <a:xfrm>
            <a:off x="2490503" y="6330318"/>
            <a:ext cx="7209776" cy="118428"/>
          </a:xfrm>
          <a:prstGeom prst="rect">
            <a:avLst/>
          </a:prstGeom>
        </p:spPr>
        <p:txBody>
          <a:bodyPr/>
          <a:lstStyle>
            <a:lvl1pPr algn="ctr">
              <a:defRPr sz="900">
                <a:solidFill>
                  <a:srgbClr val="4040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[DRAFT] </a:t>
            </a:r>
          </a:p>
        </p:txBody>
      </p:sp>
    </p:spTree>
    <p:extLst>
      <p:ext uri="{BB962C8B-B14F-4D97-AF65-F5344CB8AC3E}">
        <p14:creationId xmlns:p14="http://schemas.microsoft.com/office/powerpoint/2010/main" val="1174122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61898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68400" y="5655597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0403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68400" y="6356352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40403F"/>
                </a:solidFill>
              </a:defRPr>
            </a:lvl1pPr>
          </a:lstStyle>
          <a:p>
            <a:r>
              <a:rPr lang="en-US" dirty="0"/>
              <a:t>[DRAFT] 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1168401" y="2457450"/>
            <a:ext cx="9929905" cy="1428751"/>
          </a:xfrm>
        </p:spPr>
        <p:txBody>
          <a:bodyPr anchor="t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[Draft] Presentation title [Firm cover 2]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168401" y="3886200"/>
            <a:ext cx="9929905" cy="1196788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rgbClr val="71A1D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950" y="5529190"/>
            <a:ext cx="1631951" cy="79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958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6185"/>
            <a:ext cx="10515600" cy="84908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6"/>
          <p:cNvSpPr>
            <a:spLocks noGrp="1"/>
          </p:cNvSpPr>
          <p:nvPr>
            <p:ph type="dt" sz="half" idx="10"/>
          </p:nvPr>
        </p:nvSpPr>
        <p:spPr>
          <a:xfrm>
            <a:off x="857622" y="6322828"/>
            <a:ext cx="1883996" cy="118428"/>
          </a:xfrm>
        </p:spPr>
        <p:txBody>
          <a:bodyPr/>
          <a:lstStyle>
            <a:lvl1pPr algn="l">
              <a:defRPr>
                <a:solidFill>
                  <a:srgbClr val="40403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829960" y="6334920"/>
            <a:ext cx="541019" cy="118428"/>
          </a:xfrm>
        </p:spPr>
        <p:txBody>
          <a:bodyPr/>
          <a:lstStyle>
            <a:lvl1pPr>
              <a:defRPr>
                <a:solidFill>
                  <a:srgbClr val="40403F"/>
                </a:solidFill>
              </a:defRPr>
            </a:lvl1pPr>
          </a:lstStyle>
          <a:p>
            <a:fld id="{90145546-9A82-EF42-97DE-BF71F7DE9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2490503" y="6330318"/>
            <a:ext cx="7209776" cy="118428"/>
          </a:xfrm>
          <a:prstGeom prst="rect">
            <a:avLst/>
          </a:prstGeom>
        </p:spPr>
        <p:txBody>
          <a:bodyPr/>
          <a:lstStyle>
            <a:lvl1pPr algn="ctr">
              <a:defRPr sz="900">
                <a:solidFill>
                  <a:srgbClr val="4040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[DRAFT] </a:t>
            </a:r>
          </a:p>
        </p:txBody>
      </p:sp>
    </p:spTree>
    <p:extLst>
      <p:ext uri="{BB962C8B-B14F-4D97-AF65-F5344CB8AC3E}">
        <p14:creationId xmlns:p14="http://schemas.microsoft.com/office/powerpoint/2010/main" val="39800956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168400" y="5876819"/>
            <a:ext cx="9855200" cy="300145"/>
          </a:xfrm>
        </p:spPr>
        <p:txBody>
          <a:bodyPr anchor="b">
            <a:norm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US" dirty="0"/>
              <a:t>Click to edit Source</a:t>
            </a:r>
          </a:p>
        </p:txBody>
      </p:sp>
      <p:sp>
        <p:nvSpPr>
          <p:cNvPr id="10" name="Date Placeholder 6"/>
          <p:cNvSpPr>
            <a:spLocks noGrp="1"/>
          </p:cNvSpPr>
          <p:nvPr>
            <p:ph type="dt" sz="half" idx="10"/>
          </p:nvPr>
        </p:nvSpPr>
        <p:spPr>
          <a:xfrm>
            <a:off x="857622" y="6322828"/>
            <a:ext cx="1883996" cy="118428"/>
          </a:xfrm>
        </p:spPr>
        <p:txBody>
          <a:bodyPr/>
          <a:lstStyle>
            <a:lvl1pPr algn="l">
              <a:defRPr>
                <a:solidFill>
                  <a:srgbClr val="40403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829960" y="6334920"/>
            <a:ext cx="541019" cy="118428"/>
          </a:xfrm>
        </p:spPr>
        <p:txBody>
          <a:bodyPr/>
          <a:lstStyle>
            <a:lvl1pPr>
              <a:defRPr>
                <a:solidFill>
                  <a:srgbClr val="40403F"/>
                </a:solidFill>
              </a:defRPr>
            </a:lvl1pPr>
          </a:lstStyle>
          <a:p>
            <a:fld id="{90145546-9A82-EF42-97DE-BF71F7DE9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2490503" y="6330318"/>
            <a:ext cx="7209776" cy="118428"/>
          </a:xfrm>
          <a:prstGeom prst="rect">
            <a:avLst/>
          </a:prstGeom>
        </p:spPr>
        <p:txBody>
          <a:bodyPr/>
          <a:lstStyle>
            <a:lvl1pPr algn="ctr">
              <a:defRPr sz="900">
                <a:solidFill>
                  <a:srgbClr val="4040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[DRAFT] </a:t>
            </a:r>
          </a:p>
        </p:txBody>
      </p:sp>
    </p:spTree>
    <p:extLst>
      <p:ext uri="{BB962C8B-B14F-4D97-AF65-F5344CB8AC3E}">
        <p14:creationId xmlns:p14="http://schemas.microsoft.com/office/powerpoint/2010/main" val="2014480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61898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68400" y="5655597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0403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68400" y="6356352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40403F"/>
                </a:solidFill>
              </a:defRPr>
            </a:lvl1pPr>
          </a:lstStyle>
          <a:p>
            <a:r>
              <a:rPr lang="en-US" dirty="0"/>
              <a:t>[DRAFT] 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1168401" y="2457450"/>
            <a:ext cx="9929905" cy="1428751"/>
          </a:xfrm>
        </p:spPr>
        <p:txBody>
          <a:bodyPr anchor="t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[Draft] Presentation title [Firm cover 3]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168401" y="3886200"/>
            <a:ext cx="9929905" cy="1196788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rgbClr val="71A1D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950" y="5529190"/>
            <a:ext cx="1631951" cy="79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773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61898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68400" y="5655597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0403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68400" y="6356352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40403F"/>
                </a:solidFill>
              </a:defRPr>
            </a:lvl1pPr>
          </a:lstStyle>
          <a:p>
            <a:r>
              <a:rPr lang="en-US" dirty="0"/>
              <a:t>[DRAFT] 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1168401" y="2457450"/>
            <a:ext cx="9929905" cy="1428751"/>
          </a:xfrm>
        </p:spPr>
        <p:txBody>
          <a:bodyPr anchor="t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[Draft] Presentation title [Antitrust &amp; Competition cover]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168401" y="3886200"/>
            <a:ext cx="9929905" cy="1196788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rgbClr val="71A1D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950" y="5529190"/>
            <a:ext cx="1631951" cy="79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30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61898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68400" y="5655597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0403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68400" y="6356352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40403F"/>
                </a:solidFill>
              </a:defRPr>
            </a:lvl1pPr>
          </a:lstStyle>
          <a:p>
            <a:r>
              <a:rPr lang="en-US" dirty="0"/>
              <a:t>[DRAFT] 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1168401" y="2457450"/>
            <a:ext cx="9929905" cy="1428751"/>
          </a:xfrm>
        </p:spPr>
        <p:txBody>
          <a:bodyPr anchor="t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[Draft] Presentation title [Communications &amp; Media cover] 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168401" y="3886200"/>
            <a:ext cx="9929905" cy="1196788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rgbClr val="71A1D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950" y="5529190"/>
            <a:ext cx="1631951" cy="79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46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61898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68400" y="5655597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0403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68400" y="6356352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40403F"/>
                </a:solidFill>
              </a:defRPr>
            </a:lvl1pPr>
          </a:lstStyle>
          <a:p>
            <a:r>
              <a:rPr lang="en-US" dirty="0"/>
              <a:t>[DRAFT] 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1168401" y="2457450"/>
            <a:ext cx="9929905" cy="1428751"/>
          </a:xfrm>
        </p:spPr>
        <p:txBody>
          <a:bodyPr anchor="t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[Draft] Presentation title [Energy cover]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168401" y="3886200"/>
            <a:ext cx="9929905" cy="1196788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rgbClr val="71A1D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950" y="5529190"/>
            <a:ext cx="1631951" cy="79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36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"/>
            <a:ext cx="12192000" cy="261898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68400" y="5655597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0403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68400" y="6356352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40403F"/>
                </a:solidFill>
              </a:defRPr>
            </a:lvl1pPr>
          </a:lstStyle>
          <a:p>
            <a:r>
              <a:rPr lang="en-US" dirty="0"/>
              <a:t>[DRAFT] 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1168401" y="2457450"/>
            <a:ext cx="9929905" cy="1428751"/>
          </a:xfrm>
        </p:spPr>
        <p:txBody>
          <a:bodyPr anchor="t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[Draft] Presentation title </a:t>
            </a:r>
            <a:br>
              <a:rPr lang="en-US" dirty="0"/>
            </a:br>
            <a:r>
              <a:rPr lang="en-US" dirty="0"/>
              <a:t>[Environmental &amp; Product Liability cover]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168401" y="3886200"/>
            <a:ext cx="9929905" cy="1196788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rgbClr val="71A1D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950" y="5529190"/>
            <a:ext cx="1631951" cy="79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835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61898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68400" y="5655597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0403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68400" y="6356352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40403F"/>
                </a:solidFill>
              </a:defRPr>
            </a:lvl1pPr>
          </a:lstStyle>
          <a:p>
            <a:r>
              <a:rPr lang="en-US" dirty="0"/>
              <a:t>[DRAFT] 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1168401" y="2457450"/>
            <a:ext cx="9929905" cy="1428751"/>
          </a:xfrm>
        </p:spPr>
        <p:txBody>
          <a:bodyPr anchor="t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[Draft] Presentation title [Finance cover]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168401" y="3886200"/>
            <a:ext cx="9929905" cy="1196788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rgbClr val="71A1D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950" y="5529190"/>
            <a:ext cx="1631951" cy="79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39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61898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68400" y="5655597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0403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68400" y="6356352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40403F"/>
                </a:solidFill>
              </a:defRPr>
            </a:lvl1pPr>
          </a:lstStyle>
          <a:p>
            <a:r>
              <a:rPr lang="en-US" dirty="0"/>
              <a:t>[DRAFT] 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1168401" y="2457450"/>
            <a:ext cx="9929905" cy="1428751"/>
          </a:xfrm>
        </p:spPr>
        <p:txBody>
          <a:bodyPr anchor="t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[Draft] Presentation title [Healthcare cover]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168401" y="3886200"/>
            <a:ext cx="9929905" cy="1196788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rgbClr val="71A1D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950" y="5529190"/>
            <a:ext cx="1631951" cy="79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62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165"/>
          <a:stretch/>
        </p:blipFill>
        <p:spPr>
          <a:xfrm>
            <a:off x="0" y="1"/>
            <a:ext cx="12190781" cy="880217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168400" y="497152"/>
            <a:ext cx="9855200" cy="87330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1168400" y="1473693"/>
            <a:ext cx="9855200" cy="470327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6"/>
          <p:cNvSpPr>
            <a:spLocks noGrp="1"/>
          </p:cNvSpPr>
          <p:nvPr>
            <p:ph type="dt" sz="half" idx="2"/>
          </p:nvPr>
        </p:nvSpPr>
        <p:spPr>
          <a:xfrm>
            <a:off x="1168401" y="6334920"/>
            <a:ext cx="1883996" cy="118428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2490503" y="6330318"/>
            <a:ext cx="7209776" cy="118428"/>
          </a:xfrm>
          <a:prstGeom prst="rect">
            <a:avLst/>
          </a:prstGeom>
        </p:spPr>
        <p:txBody>
          <a:bodyPr/>
          <a:lstStyle>
            <a:lvl1pPr algn="ctr"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[DRAFT] </a:t>
            </a:r>
          </a:p>
        </p:txBody>
      </p:sp>
      <p:sp>
        <p:nvSpPr>
          <p:cNvPr id="12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0481363" y="6334920"/>
            <a:ext cx="541019" cy="118428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0145546-9A82-EF42-97DE-BF71F7DE9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528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1E488A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71A1D2"/>
        </a:buClr>
        <a:buFont typeface="Arial" panose="020B0604020202020204" pitchFamily="34" charset="0"/>
        <a:buChar char="•"/>
        <a:defRPr sz="2000" kern="1200">
          <a:solidFill>
            <a:srgbClr val="40403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2763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─"/>
        <a:defRPr sz="1800" kern="1200">
          <a:solidFill>
            <a:srgbClr val="40403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74295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tabLst/>
        <a:defRPr sz="1600" kern="1200">
          <a:solidFill>
            <a:srgbClr val="40403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7472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›"/>
        <a:defRPr sz="1400" kern="1200">
          <a:solidFill>
            <a:srgbClr val="40403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44588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◦"/>
        <a:defRPr sz="1200" kern="1200">
          <a:solidFill>
            <a:srgbClr val="40403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MSDS 6306: Case Study 1 – Craft Beer</a:t>
            </a:r>
            <a:br>
              <a:rPr lang="en-US" sz="3200" dirty="0"/>
            </a:br>
            <a:r>
              <a:rPr lang="en-US" sz="3200" dirty="0"/>
              <a:t>Craft Dogs – Rick, Joe, and Jason</a:t>
            </a:r>
          </a:p>
          <a:p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2167217" y="6322828"/>
            <a:ext cx="1412997" cy="118428"/>
          </a:xfrm>
        </p:spPr>
        <p:txBody>
          <a:bodyPr/>
          <a:lstStyle/>
          <a:p>
            <a:pPr defTabSz="457200"/>
            <a:r>
              <a:rPr lang="en-US" dirty="0"/>
              <a:t>1/7/2021</a:t>
            </a:r>
          </a:p>
          <a:p>
            <a:pPr defTabSz="457200"/>
            <a:endParaRPr lang="en-US" dirty="0"/>
          </a:p>
          <a:p>
            <a:pPr defTabSz="457200"/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90145546-9A82-EF42-97DE-BF71F7DE916B}" type="slidenum">
              <a:rPr lang="en-US"/>
              <a:pPr defTabSz="45720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669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 2: Replace missing values with mean of respective Class of Beer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7791" y="1123598"/>
            <a:ext cx="9855200" cy="470327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PMM mimics original distribution, Class-Mean stacks up at Ales &amp; IPA’s (most missing values)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Are each of these methods more valid for certain types of analysis?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2167217" y="6322828"/>
            <a:ext cx="1412997" cy="118428"/>
          </a:xfrm>
        </p:spPr>
        <p:txBody>
          <a:bodyPr/>
          <a:lstStyle/>
          <a:p>
            <a:pPr defTabSz="457200"/>
            <a:r>
              <a:rPr lang="en-US" dirty="0"/>
              <a:t>1/7/2021</a:t>
            </a:r>
          </a:p>
          <a:p>
            <a:pPr defTabSz="457200"/>
            <a:endParaRPr lang="en-US" dirty="0"/>
          </a:p>
          <a:p>
            <a:pPr defTabSz="457200"/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90145546-9A82-EF42-97DE-BF71F7DE916B}" type="slidenum">
              <a:rPr lang="en-US"/>
              <a:pPr defTabSz="45720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D60764-777A-46B9-8E92-D0C8E27F8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641" y="2127441"/>
            <a:ext cx="7174820" cy="411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084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Analysis for different imputation methods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7791" y="1077365"/>
            <a:ext cx="9855200" cy="470327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PMM set matches correlation fit of originally available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Class Mean method shifts the correlation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 this instance, relationship study may be best performed by excluding missing value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2167217" y="6322828"/>
            <a:ext cx="1412997" cy="118428"/>
          </a:xfrm>
        </p:spPr>
        <p:txBody>
          <a:bodyPr/>
          <a:lstStyle/>
          <a:p>
            <a:pPr defTabSz="457200"/>
            <a:r>
              <a:rPr lang="en-US" dirty="0"/>
              <a:t>1/7/2021</a:t>
            </a:r>
          </a:p>
          <a:p>
            <a:pPr defTabSz="457200"/>
            <a:endParaRPr lang="en-US" dirty="0"/>
          </a:p>
          <a:p>
            <a:pPr defTabSz="457200"/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90145546-9A82-EF42-97DE-BF71F7DE916B}" type="slidenum">
              <a:rPr lang="en-US"/>
              <a:pPr defTabSz="45720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536939-3ECE-4A83-B3BE-3B09ACF7F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461" y="2198450"/>
            <a:ext cx="6907078" cy="397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95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400" y="497153"/>
            <a:ext cx="9855200" cy="818584"/>
          </a:xfrm>
        </p:spPr>
        <p:txBody>
          <a:bodyPr/>
          <a:lstStyle/>
          <a:p>
            <a:r>
              <a:rPr lang="en-US" dirty="0"/>
              <a:t>Summary Statistics for different imputation methods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4124" y="943155"/>
            <a:ext cx="9855200" cy="470327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All South Dakota beers are missing IBU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PMM method replaces with values in tail of distributions for their style of beer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Class Mean method replaces with IBU values more representative for type of beer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SD mean with PMM = 50 and with Class Mean = 34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Calculating median values by State, style of beer etc. make more sense with Class Mean replacement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2167217" y="6322828"/>
            <a:ext cx="1412997" cy="118428"/>
          </a:xfrm>
        </p:spPr>
        <p:txBody>
          <a:bodyPr/>
          <a:lstStyle/>
          <a:p>
            <a:pPr defTabSz="457200"/>
            <a:r>
              <a:rPr lang="en-US" dirty="0"/>
              <a:t>1/7/2021</a:t>
            </a:r>
          </a:p>
          <a:p>
            <a:pPr defTabSz="457200"/>
            <a:endParaRPr lang="en-US" dirty="0"/>
          </a:p>
          <a:p>
            <a:pPr defTabSz="457200"/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90145546-9A82-EF42-97DE-BF71F7DE916B}" type="slidenum">
              <a:rPr lang="en-US"/>
              <a:pPr defTabSz="45720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F48B47-55F1-4C01-9FB6-8423C2E72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108" y="2730801"/>
            <a:ext cx="5721727" cy="353614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7BFADEF-BFE4-494D-BABE-6CE141466C55}"/>
              </a:ext>
            </a:extLst>
          </p:cNvPr>
          <p:cNvSpPr/>
          <p:nvPr/>
        </p:nvSpPr>
        <p:spPr>
          <a:xfrm>
            <a:off x="6628972" y="5608328"/>
            <a:ext cx="87971" cy="8797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BB160C2-B283-4105-9104-83885FC3A117}"/>
              </a:ext>
            </a:extLst>
          </p:cNvPr>
          <p:cNvSpPr/>
          <p:nvPr/>
        </p:nvSpPr>
        <p:spPr>
          <a:xfrm>
            <a:off x="6933771" y="4000283"/>
            <a:ext cx="87971" cy="8797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2B9575-6BD7-41DA-AE8E-805565801491}"/>
              </a:ext>
            </a:extLst>
          </p:cNvPr>
          <p:cNvSpPr/>
          <p:nvPr/>
        </p:nvSpPr>
        <p:spPr>
          <a:xfrm>
            <a:off x="6033753" y="5621028"/>
            <a:ext cx="87971" cy="8797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BB632CF-64F7-4E56-8505-852B491F5FD0}"/>
              </a:ext>
            </a:extLst>
          </p:cNvPr>
          <p:cNvSpPr/>
          <p:nvPr/>
        </p:nvSpPr>
        <p:spPr>
          <a:xfrm>
            <a:off x="4800172" y="5608328"/>
            <a:ext cx="87971" cy="8797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4873361-972D-49AB-9F10-6434492233BF}"/>
              </a:ext>
            </a:extLst>
          </p:cNvPr>
          <p:cNvSpPr/>
          <p:nvPr/>
        </p:nvSpPr>
        <p:spPr>
          <a:xfrm>
            <a:off x="5171834" y="5608327"/>
            <a:ext cx="87971" cy="8797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39A799-ACE9-4F58-853F-3243ADE91A2E}"/>
              </a:ext>
            </a:extLst>
          </p:cNvPr>
          <p:cNvSpPr/>
          <p:nvPr/>
        </p:nvSpPr>
        <p:spPr>
          <a:xfrm>
            <a:off x="7557753" y="3621242"/>
            <a:ext cx="87971" cy="8797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9B6E521-7FF5-4FF9-B8A6-CB8A798083A2}"/>
              </a:ext>
            </a:extLst>
          </p:cNvPr>
          <p:cNvSpPr/>
          <p:nvPr/>
        </p:nvSpPr>
        <p:spPr>
          <a:xfrm>
            <a:off x="5652753" y="4706628"/>
            <a:ext cx="87971" cy="8797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C3CE9E7-E92D-439A-9E0D-A7B0802E4FF1}"/>
              </a:ext>
            </a:extLst>
          </p:cNvPr>
          <p:cNvSpPr/>
          <p:nvPr/>
        </p:nvSpPr>
        <p:spPr>
          <a:xfrm>
            <a:off x="1125537" y="3305096"/>
            <a:ext cx="87971" cy="8797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D4AF168-CC22-4D46-BD84-B74C19ABA947}"/>
              </a:ext>
            </a:extLst>
          </p:cNvPr>
          <p:cNvSpPr/>
          <p:nvPr/>
        </p:nvSpPr>
        <p:spPr>
          <a:xfrm>
            <a:off x="1125537" y="3901961"/>
            <a:ext cx="87971" cy="8797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10E0D54-69FD-478B-B9DB-327391B27D17}"/>
              </a:ext>
            </a:extLst>
          </p:cNvPr>
          <p:cNvSpPr/>
          <p:nvPr/>
        </p:nvSpPr>
        <p:spPr>
          <a:xfrm>
            <a:off x="5351405" y="5608327"/>
            <a:ext cx="87971" cy="8797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136D546-139A-4D44-AC6D-7B2B167CBE7C}"/>
              </a:ext>
            </a:extLst>
          </p:cNvPr>
          <p:cNvSpPr/>
          <p:nvPr/>
        </p:nvSpPr>
        <p:spPr>
          <a:xfrm>
            <a:off x="5257281" y="3989932"/>
            <a:ext cx="87971" cy="8797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73F1641-AC22-4008-BC3A-EEC835D8F921}"/>
              </a:ext>
            </a:extLst>
          </p:cNvPr>
          <p:cNvSpPr/>
          <p:nvPr/>
        </p:nvSpPr>
        <p:spPr>
          <a:xfrm>
            <a:off x="5422015" y="3632910"/>
            <a:ext cx="87971" cy="8797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2451B5E-C8BE-4601-B340-88DE4A88C74B}"/>
              </a:ext>
            </a:extLst>
          </p:cNvPr>
          <p:cNvSpPr/>
          <p:nvPr/>
        </p:nvSpPr>
        <p:spPr>
          <a:xfrm>
            <a:off x="6714419" y="4708977"/>
            <a:ext cx="87971" cy="8797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F533AE0-A078-4C10-BCBB-EF0E6A3C3584}"/>
              </a:ext>
            </a:extLst>
          </p:cNvPr>
          <p:cNvSpPr/>
          <p:nvPr/>
        </p:nvSpPr>
        <p:spPr>
          <a:xfrm>
            <a:off x="5312132" y="5608327"/>
            <a:ext cx="87971" cy="8797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452CAFA-A0AD-482D-8B56-D58B809E0D16}"/>
              </a:ext>
            </a:extLst>
          </p:cNvPr>
          <p:cNvSpPr/>
          <p:nvPr/>
        </p:nvSpPr>
        <p:spPr>
          <a:xfrm>
            <a:off x="5398331" y="5608327"/>
            <a:ext cx="87971" cy="8797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ED93F1-34DA-420C-A184-70FE16CD98F6}"/>
              </a:ext>
            </a:extLst>
          </p:cNvPr>
          <p:cNvSpPr/>
          <p:nvPr/>
        </p:nvSpPr>
        <p:spPr>
          <a:xfrm>
            <a:off x="5468690" y="5602440"/>
            <a:ext cx="87971" cy="8797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D42321-6677-4866-821F-4426D2F0BC20}"/>
              </a:ext>
            </a:extLst>
          </p:cNvPr>
          <p:cNvSpPr txBox="1"/>
          <p:nvPr/>
        </p:nvSpPr>
        <p:spPr>
          <a:xfrm>
            <a:off x="1213508" y="3177020"/>
            <a:ext cx="1683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PMM method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8FB7D2-4A55-463E-9323-77AC300D3817}"/>
              </a:ext>
            </a:extLst>
          </p:cNvPr>
          <p:cNvSpPr txBox="1"/>
          <p:nvPr/>
        </p:nvSpPr>
        <p:spPr>
          <a:xfrm>
            <a:off x="1209412" y="3761280"/>
            <a:ext cx="2115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Class-mean method</a:t>
            </a:r>
          </a:p>
        </p:txBody>
      </p:sp>
    </p:spTree>
    <p:extLst>
      <p:ext uri="{BB962C8B-B14F-4D97-AF65-F5344CB8AC3E}">
        <p14:creationId xmlns:p14="http://schemas.microsoft.com/office/powerpoint/2010/main" val="976713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  <a:p>
            <a:r>
              <a:rPr lang="en-US" dirty="0"/>
              <a:t>Key Metrics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2167217" y="6322828"/>
            <a:ext cx="1412997" cy="118428"/>
          </a:xfrm>
        </p:spPr>
        <p:txBody>
          <a:bodyPr/>
          <a:lstStyle/>
          <a:p>
            <a:pPr defTabSz="457200"/>
            <a:r>
              <a:rPr lang="en-US" dirty="0"/>
              <a:t>1/7/2021</a:t>
            </a:r>
          </a:p>
          <a:p>
            <a:pPr defTabSz="457200"/>
            <a:endParaRPr lang="en-US" dirty="0"/>
          </a:p>
          <a:p>
            <a:pPr defTabSz="457200"/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90145546-9A82-EF42-97DE-BF71F7DE916B}" type="slidenum">
              <a:rPr lang="en-US"/>
              <a:pPr defTabSz="45720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Budweiser wants to break into the craft beer market</a:t>
            </a:r>
          </a:p>
          <a:p>
            <a:r>
              <a:rPr lang="en-US" dirty="0"/>
              <a:t>Current trends in the craft beer market </a:t>
            </a:r>
          </a:p>
          <a:p>
            <a:r>
              <a:rPr lang="en-US" dirty="0"/>
              <a:t>Strategic areas for growth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2167217" y="6322828"/>
            <a:ext cx="1412997" cy="118428"/>
          </a:xfrm>
        </p:spPr>
        <p:txBody>
          <a:bodyPr/>
          <a:lstStyle/>
          <a:p>
            <a:pPr defTabSz="457200"/>
            <a:r>
              <a:rPr lang="en-US" dirty="0"/>
              <a:t>1/7/2021</a:t>
            </a:r>
          </a:p>
          <a:p>
            <a:pPr defTabSz="457200"/>
            <a:endParaRPr lang="en-US" dirty="0"/>
          </a:p>
          <a:p>
            <a:pPr defTabSz="457200"/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90145546-9A82-EF42-97DE-BF71F7DE916B}" type="slidenum">
              <a:rPr lang="en-US"/>
              <a:pPr defTabSz="45720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879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2400 beers from 558 breweries</a:t>
            </a:r>
          </a:p>
          <a:p>
            <a:r>
              <a:rPr lang="en-US" dirty="0"/>
              <a:t>40% data missing from IBU and 2.5% missing from ABV</a:t>
            </a:r>
          </a:p>
          <a:p>
            <a:r>
              <a:rPr lang="en-US" dirty="0"/>
              <a:t>Data was dropped/imputed  </a:t>
            </a:r>
          </a:p>
          <a:p>
            <a:r>
              <a:rPr lang="en-US" dirty="0"/>
              <a:t>Median ABV is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2167217" y="6322828"/>
            <a:ext cx="1412997" cy="118428"/>
          </a:xfrm>
        </p:spPr>
        <p:txBody>
          <a:bodyPr/>
          <a:lstStyle/>
          <a:p>
            <a:pPr defTabSz="457200"/>
            <a:r>
              <a:rPr lang="en-US" dirty="0"/>
              <a:t>1/7/2021</a:t>
            </a:r>
          </a:p>
          <a:p>
            <a:pPr defTabSz="457200"/>
            <a:endParaRPr lang="en-US" dirty="0"/>
          </a:p>
          <a:p>
            <a:pPr defTabSz="457200"/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90145546-9A82-EF42-97DE-BF71F7DE916B}" type="slidenum">
              <a:rPr lang="en-US"/>
              <a:pPr defTabSz="45720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79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Outliers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Highest ABV</a:t>
            </a:r>
          </a:p>
          <a:p>
            <a:pPr lvl="1"/>
            <a:r>
              <a:rPr lang="en-US" dirty="0"/>
              <a:t>Lee Hill Series Vol 5. Belgian </a:t>
            </a:r>
            <a:r>
              <a:rPr lang="en-US" dirty="0" err="1"/>
              <a:t>Quadrupel</a:t>
            </a:r>
            <a:r>
              <a:rPr lang="en-US" dirty="0"/>
              <a:t> Ale– 12.8% ABV</a:t>
            </a:r>
          </a:p>
          <a:p>
            <a:pPr lvl="2"/>
            <a:r>
              <a:rPr lang="en-US" dirty="0"/>
              <a:t>Upslope Brewing Company (Boulder, CO)</a:t>
            </a:r>
          </a:p>
          <a:p>
            <a:r>
              <a:rPr lang="en-US" dirty="0"/>
              <a:t>Highest IBU  </a:t>
            </a:r>
          </a:p>
          <a:p>
            <a:pPr lvl="1"/>
            <a:r>
              <a:rPr lang="en-US" dirty="0"/>
              <a:t>Bitter Bitch Imperial IPA – 8.2% ABV and 138 IBUs</a:t>
            </a:r>
          </a:p>
          <a:p>
            <a:pPr lvl="2"/>
            <a:r>
              <a:rPr lang="en-US" dirty="0"/>
              <a:t>Astoria Brewing Company (Astoria , OR)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2167217" y="6322828"/>
            <a:ext cx="1412997" cy="118428"/>
          </a:xfrm>
        </p:spPr>
        <p:txBody>
          <a:bodyPr/>
          <a:lstStyle/>
          <a:p>
            <a:pPr defTabSz="457200"/>
            <a:r>
              <a:rPr lang="en-US" dirty="0"/>
              <a:t>1/7/2021</a:t>
            </a:r>
          </a:p>
          <a:p>
            <a:pPr defTabSz="457200"/>
            <a:endParaRPr lang="en-US" dirty="0"/>
          </a:p>
          <a:p>
            <a:pPr defTabSz="457200"/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90145546-9A82-EF42-97DE-BF71F7DE916B}" type="slidenum">
              <a:rPr lang="en-US"/>
              <a:pPr defTabSz="45720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722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Craft Brewery Locations</a:t>
            </a:r>
            <a:br>
              <a:rPr lang="en-US" dirty="0"/>
            </a:b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2167217" y="6322828"/>
            <a:ext cx="1412997" cy="118428"/>
          </a:xfrm>
        </p:spPr>
        <p:txBody>
          <a:bodyPr/>
          <a:lstStyle/>
          <a:p>
            <a:pPr defTabSz="457200"/>
            <a:r>
              <a:rPr lang="en-US" dirty="0"/>
              <a:t>1/7/2021</a:t>
            </a:r>
          </a:p>
          <a:p>
            <a:pPr defTabSz="457200"/>
            <a:endParaRPr lang="en-US" dirty="0"/>
          </a:p>
          <a:p>
            <a:pPr defTabSz="457200"/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90145546-9A82-EF42-97DE-BF71F7DE916B}" type="slidenum">
              <a:rPr lang="en-US"/>
              <a:pPr defTabSz="457200"/>
              <a:t>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CC0B6A-8408-423D-867B-A8B1BEE23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891" y="1466203"/>
            <a:ext cx="5950325" cy="43705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1D5B0B-BAB9-4BA6-B84C-E07AA9140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906" y="1466203"/>
            <a:ext cx="5950325" cy="437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774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8400" y="1473693"/>
            <a:ext cx="9855200" cy="69800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42% of the beers are missing IBU information, 2.6% are missing ABV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Should these data points be excluded from analysis or estimated from other information available?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2167217" y="6322828"/>
            <a:ext cx="1412997" cy="118428"/>
          </a:xfrm>
        </p:spPr>
        <p:txBody>
          <a:bodyPr/>
          <a:lstStyle/>
          <a:p>
            <a:pPr defTabSz="457200"/>
            <a:r>
              <a:rPr lang="en-US" dirty="0"/>
              <a:t>1/7/2021</a:t>
            </a:r>
          </a:p>
          <a:p>
            <a:pPr defTabSz="457200"/>
            <a:endParaRPr lang="en-US" dirty="0"/>
          </a:p>
          <a:p>
            <a:pPr defTabSz="457200"/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90145546-9A82-EF42-97DE-BF71F7DE916B}" type="slidenum">
              <a:rPr lang="en-US"/>
              <a:pPr defTabSz="45720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B0437A-AF0D-43F4-89B1-1C217B13C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715" y="2171700"/>
            <a:ext cx="5752885" cy="355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993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 1: Impute missing values based on Predictive Mean Matching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This method replaces missing values such that the new completed data set mimics the overall distribution of existing IBU and ABV data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Does this make sense to use? Is there a better way?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2167217" y="6322828"/>
            <a:ext cx="1412997" cy="118428"/>
          </a:xfrm>
        </p:spPr>
        <p:txBody>
          <a:bodyPr/>
          <a:lstStyle/>
          <a:p>
            <a:pPr defTabSz="457200"/>
            <a:r>
              <a:rPr lang="en-US" dirty="0"/>
              <a:t>1/7/2021</a:t>
            </a:r>
          </a:p>
          <a:p>
            <a:pPr defTabSz="457200"/>
            <a:endParaRPr lang="en-US" dirty="0"/>
          </a:p>
          <a:p>
            <a:pPr defTabSz="457200"/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90145546-9A82-EF42-97DE-BF71F7DE916B}" type="slidenum">
              <a:rPr lang="en-US"/>
              <a:pPr defTabSz="45720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99B0D2-6040-4D3E-9F49-4214D0742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72" y="2214942"/>
            <a:ext cx="6858038" cy="396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04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Issues with Imputing based on predictive means for entire sample distribution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IBU is very different for each style of beer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If the overall mean IBU is 50, that would not a good estimate for </a:t>
            </a:r>
            <a:r>
              <a:rPr lang="en-US" sz="1600" dirty="0" err="1"/>
              <a:t>Witbiers</a:t>
            </a:r>
            <a:r>
              <a:rPr lang="en-US" sz="1600" dirty="0"/>
              <a:t> or IPA’s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Would imputing based on style of beer be more useful?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2167217" y="6322828"/>
            <a:ext cx="1412997" cy="118428"/>
          </a:xfrm>
        </p:spPr>
        <p:txBody>
          <a:bodyPr/>
          <a:lstStyle/>
          <a:p>
            <a:pPr defTabSz="457200"/>
            <a:r>
              <a:rPr lang="en-US" dirty="0"/>
              <a:t>1/7/2021</a:t>
            </a:r>
          </a:p>
          <a:p>
            <a:pPr defTabSz="457200"/>
            <a:endParaRPr lang="en-US" dirty="0"/>
          </a:p>
          <a:p>
            <a:pPr defTabSz="457200"/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90145546-9A82-EF42-97DE-BF71F7DE916B}" type="slidenum">
              <a:rPr lang="en-US"/>
              <a:pPr defTabSz="45720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4778BF-D74E-4265-B4CD-B258A1A10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527" y="2640819"/>
            <a:ext cx="5721727" cy="353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6532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nal_for review" id="{56AF37B4-2F09-4CA1-8BB1-1D220BFBF17E}" vid="{8655C002-1ED6-49F3-A32A-A9D26B9BF1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448</Words>
  <Application>Microsoft Office PowerPoint</Application>
  <PresentationFormat>Widescreen</PresentationFormat>
  <Paragraphs>84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Wingdings</vt:lpstr>
      <vt:lpstr>1_Office Theme</vt:lpstr>
      <vt:lpstr>PowerPoint Presentation</vt:lpstr>
      <vt:lpstr>Agenda</vt:lpstr>
      <vt:lpstr>Executive Summary</vt:lpstr>
      <vt:lpstr>Source Data</vt:lpstr>
      <vt:lpstr>Data Outliers</vt:lpstr>
      <vt:lpstr>US Craft Brewery Locations </vt:lpstr>
      <vt:lpstr>Missing Values</vt:lpstr>
      <vt:lpstr>Method 1: Impute missing values based on Predictive Mean Matching </vt:lpstr>
      <vt:lpstr>Issues with Imputing based on predictive means for entire sample distribution </vt:lpstr>
      <vt:lpstr>Method 2: Replace missing values with mean of respective Class of Beer </vt:lpstr>
      <vt:lpstr>Relationship Analysis for different imputation methods </vt:lpstr>
      <vt:lpstr>Summary Statistics for different imputation methods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Rick Fontenot</dc:creator>
  <cp:lastModifiedBy>Herbaugh, Jason</cp:lastModifiedBy>
  <cp:revision>8</cp:revision>
  <dcterms:created xsi:type="dcterms:W3CDTF">2021-01-07T20:13:26Z</dcterms:created>
  <dcterms:modified xsi:type="dcterms:W3CDTF">2021-01-07T23:39:43Z</dcterms:modified>
</cp:coreProperties>
</file>